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9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5143500" type="screen16x9"/>
  <p:notesSz cx="6858000" cy="9144000"/>
  <p:embeddedFontLst>
    <p:embeddedFont>
      <p:font typeface="Lato" panose="020B0604020202020204" charset="0"/>
      <p:regular r:id="rId25"/>
      <p:bold r:id="rId26"/>
      <p:italic r:id="rId27"/>
      <p:boldItalic r:id="rId28"/>
    </p:embeddedFont>
    <p:embeddedFont>
      <p:font typeface="Montserrat" panose="020B0604020202020204" charset="-52"/>
      <p:regular r:id="rId29"/>
      <p:bold r:id="rId30"/>
      <p:italic r:id="rId31"/>
      <p:boldItalic r:id="rId32"/>
    </p:embeddedFont>
    <p:embeddedFont>
      <p:font typeface="Montserrat SemiBold" panose="020B0604020202020204" charset="-52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5105">
          <p15:clr>
            <a:srgbClr val="A4A3A4"/>
          </p15:clr>
        </p15:guide>
        <p15:guide id="3" pos="655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9">
          <p15:clr>
            <a:srgbClr val="A4A3A4"/>
          </p15:clr>
        </p15:guide>
        <p15:guide id="6" orient="horz" pos="879">
          <p15:clr>
            <a:srgbClr val="A4A3A4"/>
          </p15:clr>
        </p15:guide>
        <p15:guide id="7" orient="horz" pos="20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7CB535-90B8-4DD0-B1CB-CF9A069D0D05}">
  <a:tblStyle styleId="{517CB535-90B8-4DD0-B1CB-CF9A069D0D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74" y="62"/>
      </p:cViewPr>
      <p:guideLst>
        <p:guide orient="horz" pos="1620"/>
        <p:guide pos="5105"/>
        <p:guide pos="655"/>
        <p:guide pos="2880"/>
        <p:guide orient="horz" pos="369"/>
        <p:guide orient="horz" pos="879"/>
        <p:guide orient="horz" pos="20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740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177750" y="844150"/>
            <a:ext cx="4926300" cy="22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Компьютерное моделирование образования и роста оксидной пленки на поверхности ферритно-мартенситной стали под действием облучения</a:t>
            </a:r>
            <a:endParaRPr sz="2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0201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Выполнил Лужанский Н.В.</a:t>
            </a:r>
            <a:endParaRPr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Научный руководитель Ганченкова М.Г.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0" y="1204900"/>
            <a:ext cx="3974639" cy="3981414"/>
          </a:xfrm>
          <a:custGeom>
            <a:avLst/>
            <a:gdLst/>
            <a:ahLst/>
            <a:cxnLst/>
            <a:rect l="0" t="0" r="0" b="0"/>
            <a:pathLst>
              <a:path w="159400" h="159400" extrusionOk="0">
                <a:moveTo>
                  <a:pt x="0" y="0"/>
                </a:moveTo>
                <a:lnTo>
                  <a:pt x="159400" y="159400"/>
                </a:lnTo>
                <a:lnTo>
                  <a:pt x="103568" y="159400"/>
                </a:lnTo>
                <a:lnTo>
                  <a:pt x="0" y="55832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</p:sp>
      <p:sp>
        <p:nvSpPr>
          <p:cNvPr id="137" name="Shape 137"/>
          <p:cNvSpPr/>
          <p:nvPr/>
        </p:nvSpPr>
        <p:spPr>
          <a:xfrm>
            <a:off x="-3575" y="2670550"/>
            <a:ext cx="2558359" cy="2558359"/>
          </a:xfrm>
          <a:custGeom>
            <a:avLst/>
            <a:gdLst/>
            <a:ahLst/>
            <a:cxnLst/>
            <a:rect l="0" t="0" r="0" b="0"/>
            <a:pathLst>
              <a:path w="102632" h="102632" extrusionOk="0">
                <a:moveTo>
                  <a:pt x="334" y="8620"/>
                </a:moveTo>
                <a:lnTo>
                  <a:pt x="94346" y="102632"/>
                </a:lnTo>
                <a:lnTo>
                  <a:pt x="102632" y="10263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</p:sp>
      <p:sp>
        <p:nvSpPr>
          <p:cNvPr id="138" name="Shape 138"/>
          <p:cNvSpPr/>
          <p:nvPr/>
        </p:nvSpPr>
        <p:spPr>
          <a:xfrm>
            <a:off x="1207025" y="2330975"/>
            <a:ext cx="3945803" cy="2812400"/>
          </a:xfrm>
          <a:custGeom>
            <a:avLst/>
            <a:gdLst/>
            <a:ahLst/>
            <a:cxnLst/>
            <a:rect l="0" t="0" r="0" b="0"/>
            <a:pathLst>
              <a:path w="159830" h="113920" extrusionOk="0">
                <a:moveTo>
                  <a:pt x="0" y="0"/>
                </a:moveTo>
                <a:lnTo>
                  <a:pt x="45910" y="0"/>
                </a:lnTo>
                <a:lnTo>
                  <a:pt x="159830" y="113920"/>
                </a:lnTo>
                <a:lnTo>
                  <a:pt x="114300" y="11392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509475" y="1997400"/>
            <a:ext cx="48867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Методология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5857875" y="14478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45" name="Shape 245"/>
          <p:cNvSpPr/>
          <p:nvPr/>
        </p:nvSpPr>
        <p:spPr>
          <a:xfrm>
            <a:off x="6229350" y="26813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46" name="Shape 246"/>
          <p:cNvSpPr/>
          <p:nvPr/>
        </p:nvSpPr>
        <p:spPr>
          <a:xfrm>
            <a:off x="7962900" y="26813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47" name="Shape 247"/>
          <p:cNvSpPr/>
          <p:nvPr/>
        </p:nvSpPr>
        <p:spPr>
          <a:xfrm>
            <a:off x="8153400" y="3305200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48" name="Shape 248"/>
          <p:cNvSpPr/>
          <p:nvPr/>
        </p:nvSpPr>
        <p:spPr>
          <a:xfrm>
            <a:off x="7472375" y="3919550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49" name="Shape 249"/>
          <p:cNvSpPr/>
          <p:nvPr/>
        </p:nvSpPr>
        <p:spPr>
          <a:xfrm rot="10800000">
            <a:off x="7260607" y="2871272"/>
            <a:ext cx="788018" cy="802078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/>
        </p:nvSpPr>
        <p:spPr>
          <a:xfrm>
            <a:off x="1039875" y="202425"/>
            <a:ext cx="62541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Молекулярная динамика и статика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Shape 255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10398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Особенности молекулярной динамики: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Решаются уравнения Ньютона;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Используются многочастичные потенциалы;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Моделирование эволюционных процессов.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4572075" y="139580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Особенности молекулярной статики: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Используются алгоритмы минимизации;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Используются многочастичные потенциалы;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Моделируется конфигурация атомов при абсолютном нуле.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750" y="3652625"/>
            <a:ext cx="1176550" cy="12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5794050" y="3652650"/>
            <a:ext cx="2310300" cy="12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Последовательные приближения к точке экстремума в направлении наискорейшего спуска в случае дробного шага.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075" y="3803750"/>
            <a:ext cx="3049799" cy="2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1075" y="4035505"/>
            <a:ext cx="3049800" cy="28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 rotWithShape="1">
          <a:blip r:embed="rId6">
            <a:alphaModFix/>
          </a:blip>
          <a:srcRect l="22072" r="22077"/>
          <a:stretch/>
        </p:blipFill>
        <p:spPr>
          <a:xfrm>
            <a:off x="1281076" y="4296600"/>
            <a:ext cx="3049800" cy="4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1039875" y="202425"/>
            <a:ext cx="62541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Выбор потенциала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425" y="2020325"/>
            <a:ext cx="2330425" cy="15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1656638" y="3431000"/>
            <a:ext cx="20841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Характерный вид парных потенциалов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Shape 272"/>
          <p:cNvPicPr preferRelativeResize="0"/>
          <p:nvPr/>
        </p:nvPicPr>
        <p:blipFill rotWithShape="1">
          <a:blip r:embed="rId4">
            <a:alphaModFix/>
          </a:blip>
          <a:srcRect t="31967" b="46255"/>
          <a:stretch/>
        </p:blipFill>
        <p:spPr>
          <a:xfrm>
            <a:off x="4572000" y="1770475"/>
            <a:ext cx="3532125" cy="41408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/>
          <p:nvPr/>
        </p:nvSpPr>
        <p:spPr>
          <a:xfrm>
            <a:off x="6204563" y="2158050"/>
            <a:ext cx="267000" cy="413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Shape 274"/>
          <p:cNvPicPr preferRelativeResize="0"/>
          <p:nvPr/>
        </p:nvPicPr>
        <p:blipFill rotWithShape="1">
          <a:blip r:embed="rId5">
            <a:alphaModFix/>
          </a:blip>
          <a:srcRect t="33415" r="17108" b="48776"/>
          <a:stretch/>
        </p:blipFill>
        <p:spPr>
          <a:xfrm>
            <a:off x="5031262" y="2571750"/>
            <a:ext cx="2613601" cy="24217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/>
          <p:nvPr/>
        </p:nvSpPr>
        <p:spPr>
          <a:xfrm>
            <a:off x="6204563" y="2806475"/>
            <a:ext cx="267000" cy="413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6" name="Shape 2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20175"/>
            <a:ext cx="3532125" cy="87024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509475" y="1997400"/>
            <a:ext cx="52425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Компьютерный эксперимент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5857875" y="14478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84" name="Shape 284"/>
          <p:cNvSpPr/>
          <p:nvPr/>
        </p:nvSpPr>
        <p:spPr>
          <a:xfrm>
            <a:off x="6229350" y="26813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85" name="Shape 285"/>
          <p:cNvSpPr/>
          <p:nvPr/>
        </p:nvSpPr>
        <p:spPr>
          <a:xfrm>
            <a:off x="7962900" y="26813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86" name="Shape 286"/>
          <p:cNvSpPr/>
          <p:nvPr/>
        </p:nvSpPr>
        <p:spPr>
          <a:xfrm>
            <a:off x="8153400" y="3305200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87" name="Shape 287"/>
          <p:cNvSpPr/>
          <p:nvPr/>
        </p:nvSpPr>
        <p:spPr>
          <a:xfrm>
            <a:off x="7472375" y="3919550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88" name="Shape 288"/>
          <p:cNvSpPr/>
          <p:nvPr/>
        </p:nvSpPr>
        <p:spPr>
          <a:xfrm rot="10800000">
            <a:off x="7260607" y="2871272"/>
            <a:ext cx="788018" cy="802078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/>
        </p:nvSpPr>
        <p:spPr>
          <a:xfrm>
            <a:off x="1039875" y="202425"/>
            <a:ext cx="62541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Взаимодействие молекулы с поверхностью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775" y="2297000"/>
            <a:ext cx="741997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8625" y="2297000"/>
            <a:ext cx="865664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2150" y="2288150"/>
            <a:ext cx="827018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025" y="2288150"/>
            <a:ext cx="865675" cy="118833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>
            <a:off x="1078775" y="3354450"/>
            <a:ext cx="34092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а - 3,97 Å       б - 2,98 Å           в - 1,97 Å           г - 1,50 Å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Shape 300"/>
          <p:cNvSpPr txBox="1"/>
          <p:nvPr/>
        </p:nvSpPr>
        <p:spPr>
          <a:xfrm>
            <a:off x="1153175" y="3573750"/>
            <a:ext cx="3260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Взаимодействие поверхности железа с оксидом свинца на различных расстояниях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Shape 3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8950" y="2298750"/>
            <a:ext cx="1180950" cy="10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8878" y="2298774"/>
            <a:ext cx="1160573" cy="10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4804800" y="3354450"/>
            <a:ext cx="32604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     а - 1,97 Å                                                б - 1,50 Å                       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Shape 304"/>
          <p:cNvSpPr txBox="1"/>
          <p:nvPr/>
        </p:nvSpPr>
        <p:spPr>
          <a:xfrm>
            <a:off x="4746800" y="3506725"/>
            <a:ext cx="3260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Зарядовая плотность взаимодействия свободной поверхности железа  с молекулой оксида свинца на различных расстояниях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039875" y="202425"/>
            <a:ext cx="62541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Кислород в решетке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10398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62" y="1395800"/>
            <a:ext cx="1086425" cy="74317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4" name="Shape 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3656" y="1395800"/>
            <a:ext cx="1421031" cy="7431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5" name="Shape 3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7263" y="2387138"/>
            <a:ext cx="1086425" cy="47103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6" name="Shape 3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2762396" y="2387150"/>
            <a:ext cx="1263566" cy="4710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7" name="Shape 3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6762" y="3482525"/>
            <a:ext cx="591671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Shape 3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08436" y="3482526"/>
            <a:ext cx="725963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34375" y="3473675"/>
            <a:ext cx="677657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42238" y="3473674"/>
            <a:ext cx="649664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70588" y="3473675"/>
            <a:ext cx="624602" cy="11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/>
        </p:nvSpPr>
        <p:spPr>
          <a:xfrm>
            <a:off x="1500525" y="2093025"/>
            <a:ext cx="26109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             а                                       б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1500525" y="2817600"/>
            <a:ext cx="25254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             в                                       г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039875" y="2993700"/>
            <a:ext cx="35322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Последовательные стадии продвижения кислорода в процессе моделирования.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Shape 325"/>
          <p:cNvSpPr txBox="1"/>
          <p:nvPr/>
        </p:nvSpPr>
        <p:spPr>
          <a:xfrm>
            <a:off x="1056975" y="4493013"/>
            <a:ext cx="34980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        а                б                    в                   г                    д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Shape 326"/>
          <p:cNvSpPr txBox="1"/>
          <p:nvPr/>
        </p:nvSpPr>
        <p:spPr>
          <a:xfrm>
            <a:off x="1056975" y="4649625"/>
            <a:ext cx="34980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    Перемещение атома кислорода в решетке.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" name="Shape 3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3900" y="1404653"/>
            <a:ext cx="3532200" cy="272243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4573900" y="4022025"/>
            <a:ext cx="3532200" cy="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Зависимость энергии системы от расстояния смещаемого атома кислорода до первого слоя атомов железа для диагональной, горизонтальной и вертикальной начальной ориентации молекулы кислорода.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/>
        </p:nvSpPr>
        <p:spPr>
          <a:xfrm>
            <a:off x="1039875" y="202425"/>
            <a:ext cx="70644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Окисление поверхности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Shape 335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x="10398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4572075" y="139580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874" y="1404653"/>
            <a:ext cx="1718443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4">
            <a:alphaModFix/>
          </a:blip>
          <a:srcRect l="66077"/>
          <a:stretch/>
        </p:blipFill>
        <p:spPr>
          <a:xfrm flipH="1">
            <a:off x="1039836" y="4407938"/>
            <a:ext cx="1718450" cy="4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9375" y="1395800"/>
            <a:ext cx="2454393" cy="187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9375" y="3248225"/>
            <a:ext cx="2515042" cy="18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/>
        </p:nvSpPr>
        <p:spPr>
          <a:xfrm>
            <a:off x="1039825" y="2502575"/>
            <a:ext cx="1718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latin typeface="Montserrat"/>
                <a:ea typeface="Montserrat"/>
                <a:cs typeface="Montserrat"/>
                <a:sym typeface="Montserrat"/>
              </a:rPr>
              <a:t>а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1039763" y="4823375"/>
            <a:ext cx="1718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latin typeface="Montserrat"/>
                <a:ea typeface="Montserrat"/>
                <a:cs typeface="Montserrat"/>
                <a:sym typeface="Montserrat"/>
              </a:rPr>
              <a:t>в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Shape 344"/>
          <p:cNvSpPr txBox="1"/>
          <p:nvPr/>
        </p:nvSpPr>
        <p:spPr>
          <a:xfrm>
            <a:off x="2806000" y="2571750"/>
            <a:ext cx="1718400" cy="12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latin typeface="Montserrat"/>
                <a:ea typeface="Montserrat"/>
                <a:cs typeface="Montserrat"/>
                <a:sym typeface="Montserrat"/>
              </a:rPr>
              <a:t>Конфигурация атомов в расчетной ячейке при моделировании взаимодействия молекулярного кислорода с поверхностью.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Shape 345"/>
          <p:cNvSpPr txBox="1"/>
          <p:nvPr/>
        </p:nvSpPr>
        <p:spPr>
          <a:xfrm>
            <a:off x="6812050" y="1406425"/>
            <a:ext cx="1292100" cy="1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latin typeface="Montserrat"/>
                <a:ea typeface="Montserrat"/>
                <a:cs typeface="Montserrat"/>
                <a:sym typeface="Montserrat"/>
              </a:rPr>
              <a:t>Функция радиального распределения типа Fe-Fe для атомов в приповерхностных слоях моделируемого кристаллита при различных временах моделирования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Shape 346"/>
          <p:cNvSpPr txBox="1"/>
          <p:nvPr/>
        </p:nvSpPr>
        <p:spPr>
          <a:xfrm>
            <a:off x="6727425" y="3626300"/>
            <a:ext cx="13767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latin typeface="Montserrat"/>
                <a:ea typeface="Montserrat"/>
                <a:cs typeface="Montserrat"/>
                <a:sym typeface="Montserrat"/>
              </a:rPr>
              <a:t>Сравнение данных структурного анализа приповерхностных слоев с референсными структурами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Shape 347"/>
          <p:cNvPicPr preferRelativeResize="0"/>
          <p:nvPr/>
        </p:nvPicPr>
        <p:blipFill rotWithShape="1">
          <a:blip r:embed="rId7">
            <a:alphaModFix/>
          </a:blip>
          <a:srcRect t="16895"/>
          <a:stretch/>
        </p:blipFill>
        <p:spPr>
          <a:xfrm>
            <a:off x="887725" y="2813012"/>
            <a:ext cx="2022750" cy="12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 txBox="1"/>
          <p:nvPr/>
        </p:nvSpPr>
        <p:spPr>
          <a:xfrm>
            <a:off x="1039775" y="4035800"/>
            <a:ext cx="1718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latin typeface="Montserrat"/>
                <a:ea typeface="Montserrat"/>
                <a:cs typeface="Montserrat"/>
                <a:sym typeface="Montserrat"/>
              </a:rPr>
              <a:t>б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36142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/>
        </p:nvSpPr>
        <p:spPr>
          <a:xfrm>
            <a:off x="1039875" y="202425"/>
            <a:ext cx="66267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Окисление поверхности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Shape 355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037" y="1481241"/>
            <a:ext cx="3532200" cy="26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1132415" y="4133284"/>
            <a:ext cx="29133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Концентрация кислорода в приповерхностной зоне в различные моменты времени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" name="Shape 358">
            <a:extLst>
              <a:ext uri="{FF2B5EF4-FFF2-40B4-BE49-F238E27FC236}">
                <a16:creationId xmlns:a16="http://schemas.microsoft.com/office/drawing/2014/main" id="{CBDEDEE2-4765-4DBE-BCF0-FC1E833D155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25" y="1464390"/>
            <a:ext cx="3532200" cy="266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359">
            <a:extLst>
              <a:ext uri="{FF2B5EF4-FFF2-40B4-BE49-F238E27FC236}">
                <a16:creationId xmlns:a16="http://schemas.microsoft.com/office/drawing/2014/main" id="{D0D46032-C969-4F07-9523-CDE9F86BE4A3}"/>
              </a:ext>
            </a:extLst>
          </p:cNvPr>
          <p:cNvSpPr txBox="1"/>
          <p:nvPr/>
        </p:nvSpPr>
        <p:spPr>
          <a:xfrm>
            <a:off x="4881357" y="4124866"/>
            <a:ext cx="29133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Montserrat"/>
                <a:ea typeface="Montserrat"/>
                <a:cs typeface="Montserrat"/>
                <a:sym typeface="Montserrat"/>
              </a:rPr>
              <a:t>Сравнение аппроксимаций толщины оксидной пленки для систем железа без хрома, с хромом и с хромом и алюминием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/>
        </p:nvSpPr>
        <p:spPr>
          <a:xfrm>
            <a:off x="1039875" y="202425"/>
            <a:ext cx="62541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Каскады столкновений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Shape 369"/>
          <p:cNvSpPr txBox="1"/>
          <p:nvPr/>
        </p:nvSpPr>
        <p:spPr>
          <a:xfrm>
            <a:off x="10398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Shape 370"/>
          <p:cNvSpPr txBox="1"/>
          <p:nvPr/>
        </p:nvSpPr>
        <p:spPr>
          <a:xfrm>
            <a:off x="4572075" y="139580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875" y="1812037"/>
            <a:ext cx="2820139" cy="18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375" y="1404650"/>
            <a:ext cx="1873775" cy="4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0388" y="2298634"/>
            <a:ext cx="2525761" cy="4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/>
        </p:nvSpPr>
        <p:spPr>
          <a:xfrm>
            <a:off x="1054950" y="3679163"/>
            <a:ext cx="28203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Спектр энергии нейтронов при делении U-235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5" name="Shape 3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2063" y="3192625"/>
            <a:ext cx="1502390" cy="2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6500" y="3902475"/>
            <a:ext cx="1733527" cy="2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/>
          <p:nvPr/>
        </p:nvSpPr>
        <p:spPr>
          <a:xfrm>
            <a:off x="6061725" y="1884975"/>
            <a:ext cx="267000" cy="413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6061725" y="2768088"/>
            <a:ext cx="267000" cy="413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6061725" y="3477925"/>
            <a:ext cx="267000" cy="413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Shape 380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/>
        </p:nvSpPr>
        <p:spPr>
          <a:xfrm>
            <a:off x="1039875" y="202425"/>
            <a:ext cx="62541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Каскады столкновений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Shape 386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Shape 387"/>
          <p:cNvSpPr txBox="1"/>
          <p:nvPr/>
        </p:nvSpPr>
        <p:spPr>
          <a:xfrm>
            <a:off x="10398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Shape 388"/>
          <p:cNvSpPr txBox="1"/>
          <p:nvPr/>
        </p:nvSpPr>
        <p:spPr>
          <a:xfrm>
            <a:off x="4572075" y="139580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000" y="1395800"/>
            <a:ext cx="913550" cy="9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416" y="1395798"/>
            <a:ext cx="874461" cy="9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7988" y="3353525"/>
            <a:ext cx="2608735" cy="17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/>
        </p:nvSpPr>
        <p:spPr>
          <a:xfrm>
            <a:off x="1977688" y="1448775"/>
            <a:ext cx="16956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Развитие каскада от первично выбитого атома железа с энергией 10 кэВ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Shape 393"/>
          <p:cNvSpPr txBox="1"/>
          <p:nvPr/>
        </p:nvSpPr>
        <p:spPr>
          <a:xfrm>
            <a:off x="3726725" y="3739175"/>
            <a:ext cx="18084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Структурный анализ железа после прохождения каскада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4" name="Shape 394"/>
          <p:cNvPicPr preferRelativeResize="0"/>
          <p:nvPr/>
        </p:nvPicPr>
        <p:blipFill rotWithShape="1">
          <a:blip r:embed="rId6">
            <a:alphaModFix/>
          </a:blip>
          <a:srcRect l="25809" r="25502"/>
          <a:stretch/>
        </p:blipFill>
        <p:spPr>
          <a:xfrm>
            <a:off x="4703725" y="1404650"/>
            <a:ext cx="1294737" cy="117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 rotWithShape="1">
          <a:blip r:embed="rId7">
            <a:alphaModFix/>
          </a:blip>
          <a:srcRect l="19101" r="10905"/>
          <a:stretch/>
        </p:blipFill>
        <p:spPr>
          <a:xfrm>
            <a:off x="4703725" y="2709850"/>
            <a:ext cx="3257439" cy="4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6147088" y="1746975"/>
            <a:ext cx="18084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Область каскада после 3 пс и 100 пс после начала каскада.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7" name="Shape 3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5875" y="3284875"/>
            <a:ext cx="2503854" cy="18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509475" y="1997400"/>
            <a:ext cx="48867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dk1"/>
                </a:solidFill>
              </a:rPr>
              <a:t>Постановка задачи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5857875" y="14478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45" name="Shape 145"/>
          <p:cNvSpPr/>
          <p:nvPr/>
        </p:nvSpPr>
        <p:spPr>
          <a:xfrm>
            <a:off x="6229350" y="26813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46" name="Shape 146"/>
          <p:cNvSpPr/>
          <p:nvPr/>
        </p:nvSpPr>
        <p:spPr>
          <a:xfrm>
            <a:off x="7962900" y="26813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47" name="Shape 147"/>
          <p:cNvSpPr/>
          <p:nvPr/>
        </p:nvSpPr>
        <p:spPr>
          <a:xfrm>
            <a:off x="8153400" y="3305200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48" name="Shape 148"/>
          <p:cNvSpPr/>
          <p:nvPr/>
        </p:nvSpPr>
        <p:spPr>
          <a:xfrm>
            <a:off x="7472375" y="3919550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49" name="Shape 149"/>
          <p:cNvSpPr/>
          <p:nvPr/>
        </p:nvSpPr>
        <p:spPr>
          <a:xfrm rot="10800000">
            <a:off x="7260607" y="2871272"/>
            <a:ext cx="788018" cy="802078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509475" y="1997400"/>
            <a:ext cx="52425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Выводы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5857875" y="14478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405" name="Shape 405"/>
          <p:cNvSpPr/>
          <p:nvPr/>
        </p:nvSpPr>
        <p:spPr>
          <a:xfrm>
            <a:off x="6229350" y="26813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406" name="Shape 406"/>
          <p:cNvSpPr/>
          <p:nvPr/>
        </p:nvSpPr>
        <p:spPr>
          <a:xfrm>
            <a:off x="7962900" y="26813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407" name="Shape 407"/>
          <p:cNvSpPr/>
          <p:nvPr/>
        </p:nvSpPr>
        <p:spPr>
          <a:xfrm>
            <a:off x="8153400" y="3305200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408" name="Shape 408"/>
          <p:cNvSpPr/>
          <p:nvPr/>
        </p:nvSpPr>
        <p:spPr>
          <a:xfrm>
            <a:off x="7472375" y="3919550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409" name="Shape 409"/>
          <p:cNvSpPr/>
          <p:nvPr/>
        </p:nvSpPr>
        <p:spPr>
          <a:xfrm rot="10800000">
            <a:off x="7260607" y="2871272"/>
            <a:ext cx="788018" cy="802078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/>
        </p:nvSpPr>
        <p:spPr>
          <a:xfrm>
            <a:off x="1039875" y="202425"/>
            <a:ext cx="62541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Shape 415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Shape 416"/>
          <p:cNvSpPr txBox="1"/>
          <p:nvPr/>
        </p:nvSpPr>
        <p:spPr>
          <a:xfrm>
            <a:off x="1039875" y="1404650"/>
            <a:ext cx="70644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ru" dirty="0">
                <a:latin typeface="Montserrat"/>
                <a:ea typeface="Montserrat"/>
                <a:cs typeface="Montserrat"/>
                <a:sym typeface="Montserrat"/>
              </a:rPr>
              <a:t>Показано, что молекула 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PbO 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и 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900" dirty="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ru" dirty="0">
                <a:latin typeface="Montserrat"/>
                <a:ea typeface="Montserrat"/>
                <a:cs typeface="Montserrat"/>
                <a:sym typeface="Montserrat"/>
              </a:rPr>
              <a:t> в результате взаимодействия с поверхностью железа диссоциирует с образованием атомарного кислорода, который может диффундировать вглубь материала по октаэдрическим пустотам;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ru" dirty="0">
                <a:latin typeface="Montserrat"/>
                <a:ea typeface="Montserrat"/>
                <a:cs typeface="Montserrat"/>
                <a:sym typeface="Montserrat"/>
              </a:rPr>
              <a:t>На начальных этапах окисления железа оксидная пленка формируется со структурой вюстита;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ru" dirty="0">
                <a:latin typeface="Montserrat"/>
                <a:ea typeface="Montserrat"/>
                <a:cs typeface="Montserrat"/>
                <a:sym typeface="Montserrat"/>
              </a:rPr>
              <a:t>Легирование железа хромом и алюминием не приводит к изменению структуры оксидной пленки, растущей на начальном этапе. Скорость роста оксидной пленки замедляется с увеличением концентрации легирующих элементов;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039875" y="202425"/>
            <a:ext cx="62541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Shape 423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Shape 424"/>
          <p:cNvSpPr txBox="1"/>
          <p:nvPr/>
        </p:nvSpPr>
        <p:spPr>
          <a:xfrm>
            <a:off x="1039875" y="1404650"/>
            <a:ext cx="70644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З</a:t>
            </a:r>
            <a:r>
              <a:rPr lang="ru" dirty="0">
                <a:latin typeface="Montserrat"/>
                <a:ea typeface="Montserrat"/>
                <a:cs typeface="Montserrat"/>
                <a:sym typeface="Montserrat"/>
              </a:rPr>
              <a:t>амедление роста оксидной пленки с увеличением концентрации легирующих элементов связано с подавлением диффузионной подвижности кислорода в железе за счет взаимодействия кислорода с легирующими элементами;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ru" dirty="0">
                <a:latin typeface="Montserrat"/>
                <a:ea typeface="Montserrat"/>
                <a:cs typeface="Montserrat"/>
                <a:sym typeface="Montserrat"/>
              </a:rPr>
              <a:t>Облучение нейтронами с энергией в интервале  не приводит к изменению формирования пленки на начальном этапе ее роста. Характер влияния легирующих элементов также сохраняется для случая окисления без облучения.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Shape 425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039875" y="1395800"/>
            <a:ext cx="3684600" cy="3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1039875" y="202425"/>
            <a:ext cx="4440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Реактор БН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Shape 157" title="Реакторы по распространенност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445" y="1874963"/>
            <a:ext cx="4857127" cy="278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/>
        </p:nvSpPr>
        <p:spPr>
          <a:xfrm>
            <a:off x="1039875" y="202425"/>
            <a:ext cx="4440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Реактор БН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10398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Особенности: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Возможно замкнуть цикл использования ядерного топлива;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 качестве теплоносителя используется высококипящий, радиационно стойкий свинцовый теплоноситель;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Отсутствие высокого давления в активной зоне.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45720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Проблемы: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Каков оптимальный уровень кислородного потенциала в свинце?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Как будут вести себя оболочки ТВЭЛ-ов под облучением и в окружении расплавленного свинца?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053825" y="1395800"/>
            <a:ext cx="7050300" cy="3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chemeClr val="dk1"/>
                </a:solidFill>
              </a:rPr>
              <a:t>Теоретическое изучение особенностей взаимодействия кислорода с поверхностью ферритно-мартенситной стали, на начальных стадиях образования оксидной пленки на поверхности металла и возможных эффектов влияния облучения на этот процесс.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Shape 172"/>
          <p:cNvSpPr txBox="1"/>
          <p:nvPr/>
        </p:nvSpPr>
        <p:spPr>
          <a:xfrm>
            <a:off x="1053825" y="204625"/>
            <a:ext cx="4440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solidFill>
                  <a:schemeClr val="dk1"/>
                </a:solidFill>
                <a:latin typeface="Montserrat" panose="020B0604020202020204" charset="-52"/>
              </a:rPr>
              <a:t>Цель работы</a:t>
            </a:r>
            <a:endParaRPr sz="2400" b="1" dirty="0">
              <a:solidFill>
                <a:schemeClr val="dk1"/>
              </a:solidFill>
              <a:latin typeface="Montserrat" panose="020B0604020202020204" charset="-52"/>
            </a:endParaRPr>
          </a:p>
        </p:txBody>
      </p:sp>
      <p:cxnSp>
        <p:nvCxnSpPr>
          <p:cNvPr id="173" name="Shape 173"/>
          <p:cNvCxnSpPr/>
          <p:nvPr/>
        </p:nvCxnSpPr>
        <p:spPr>
          <a:xfrm>
            <a:off x="13950" y="593200"/>
            <a:ext cx="913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Shape 174"/>
          <p:cNvCxnSpPr/>
          <p:nvPr/>
        </p:nvCxnSpPr>
        <p:spPr>
          <a:xfrm>
            <a:off x="1046850" y="13950"/>
            <a:ext cx="0" cy="517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Shape 175"/>
          <p:cNvCxnSpPr/>
          <p:nvPr/>
        </p:nvCxnSpPr>
        <p:spPr>
          <a:xfrm>
            <a:off x="6975" y="1395800"/>
            <a:ext cx="91425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Shape 176"/>
          <p:cNvSpPr txBox="1"/>
          <p:nvPr/>
        </p:nvSpPr>
        <p:spPr>
          <a:xfrm>
            <a:off x="7803900" y="1402700"/>
            <a:ext cx="13401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>
            <a:off x="1039875" y="202425"/>
            <a:ext cx="4440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Кандидатные материалы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1039875" y="1404650"/>
            <a:ext cx="70644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Требования к материалу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Коррозионная стойкость;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Радиационная стойкость.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85" name="Shape 185"/>
          <p:cNvGraphicFramePr/>
          <p:nvPr/>
        </p:nvGraphicFramePr>
        <p:xfrm>
          <a:off x="1690675" y="3266150"/>
          <a:ext cx="6067425" cy="1387512"/>
        </p:xfrm>
        <a:graphic>
          <a:graphicData uri="http://schemas.openxmlformats.org/drawingml/2006/table">
            <a:tbl>
              <a:tblPr>
                <a:noFill/>
                <a:tableStyleId>{517CB535-90B8-4DD0-B1CB-CF9A069D0D05}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Марка стали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8"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Содержание основных легирующих элементов, мас.%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16Х12МВСБФР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(ЭП-823)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Nb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Другие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0,14-0,18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10,0-12,0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0,6-0,9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0,2-0,4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0,7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0,2-0,4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0,0-0,6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0,5-0,8Ni; 1,1-1,3Si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6" name="Shape 186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509475" y="1997400"/>
            <a:ext cx="48867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Теория и эксперимент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5857875" y="14478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93" name="Shape 193"/>
          <p:cNvSpPr/>
          <p:nvPr/>
        </p:nvSpPr>
        <p:spPr>
          <a:xfrm>
            <a:off x="6229350" y="26813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94" name="Shape 194"/>
          <p:cNvSpPr/>
          <p:nvPr/>
        </p:nvSpPr>
        <p:spPr>
          <a:xfrm>
            <a:off x="7962900" y="26813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95" name="Shape 195"/>
          <p:cNvSpPr/>
          <p:nvPr/>
        </p:nvSpPr>
        <p:spPr>
          <a:xfrm>
            <a:off x="8153400" y="3305200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96" name="Shape 196"/>
          <p:cNvSpPr/>
          <p:nvPr/>
        </p:nvSpPr>
        <p:spPr>
          <a:xfrm>
            <a:off x="7472375" y="3919550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97" name="Shape 197"/>
          <p:cNvSpPr/>
          <p:nvPr/>
        </p:nvSpPr>
        <p:spPr>
          <a:xfrm rot="10800000">
            <a:off x="7260607" y="2871272"/>
            <a:ext cx="788018" cy="802078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1039875" y="202425"/>
            <a:ext cx="4440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Кислород в свинце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550" y="1390275"/>
            <a:ext cx="2292640" cy="15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1039950" y="2846150"/>
            <a:ext cx="35322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Montserrat"/>
                <a:ea typeface="Montserrat"/>
                <a:cs typeface="Montserrat"/>
                <a:sym typeface="Montserrat"/>
              </a:rPr>
              <a:t>Коррозионное поведение стали в расплаве свинца после 3000 часов при температуре 550 °С. 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[1]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713" y="3537351"/>
            <a:ext cx="3532125" cy="93548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1039838" y="4472851"/>
            <a:ext cx="35322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Montserrat"/>
                <a:ea typeface="Montserrat"/>
                <a:cs typeface="Montserrat"/>
                <a:sym typeface="Montserrat"/>
              </a:rPr>
              <a:t>Оксиды железа 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[3]</a:t>
            </a:r>
            <a:r>
              <a:rPr lang="ru" sz="1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Shape 219">
            <a:extLst>
              <a:ext uri="{FF2B5EF4-FFF2-40B4-BE49-F238E27FC236}">
                <a16:creationId xmlns:a16="http://schemas.microsoft.com/office/drawing/2014/main" id="{DDF31A4C-0698-44AD-9EFC-C598880B8BE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50851"/>
          <a:stretch/>
        </p:blipFill>
        <p:spPr>
          <a:xfrm>
            <a:off x="5429268" y="1431019"/>
            <a:ext cx="1817428" cy="16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220">
            <a:extLst>
              <a:ext uri="{FF2B5EF4-FFF2-40B4-BE49-F238E27FC236}">
                <a16:creationId xmlns:a16="http://schemas.microsoft.com/office/drawing/2014/main" id="{48174B8A-1397-4442-A581-22CA09B1E32A}"/>
              </a:ext>
            </a:extLst>
          </p:cNvPr>
          <p:cNvSpPr txBox="1"/>
          <p:nvPr/>
        </p:nvSpPr>
        <p:spPr>
          <a:xfrm>
            <a:off x="4857182" y="3056150"/>
            <a:ext cx="29616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Montserrat"/>
                <a:ea typeface="Montserrat"/>
                <a:cs typeface="Montserrat"/>
                <a:sym typeface="Montserrat"/>
              </a:rPr>
              <a:t>Снимок оксидной пленки на стали ЭП823 через 2000 часов нахождения в жидком свинце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. [2]</a:t>
            </a:r>
            <a:br>
              <a:rPr lang="ru" sz="1000" dirty="0">
                <a:latin typeface="Montserrat"/>
                <a:ea typeface="Montserrat"/>
                <a:cs typeface="Montserrat"/>
                <a:sym typeface="Montserrat"/>
              </a:rPr>
            </a:b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D1A42-E1E6-434A-A009-0AF4984F1799}"/>
              </a:ext>
            </a:extLst>
          </p:cNvPr>
          <p:cNvSpPr txBox="1"/>
          <p:nvPr/>
        </p:nvSpPr>
        <p:spPr>
          <a:xfrm>
            <a:off x="4572263" y="3747369"/>
            <a:ext cx="3531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[1] Müller G et. al //Journal of Nuclear Materials. – 2000. – </a:t>
            </a:r>
            <a:r>
              <a:rPr lang="ru-RU" sz="800" dirty="0"/>
              <a:t>Т</a:t>
            </a:r>
            <a:r>
              <a:rPr lang="en-US" sz="800" dirty="0"/>
              <a:t>. 278. – №. 1. – P. 85-95.</a:t>
            </a:r>
            <a:endParaRPr lang="ru-RU" sz="800" dirty="0"/>
          </a:p>
          <a:p>
            <a:endParaRPr lang="en-US" sz="800" dirty="0"/>
          </a:p>
          <a:p>
            <a:r>
              <a:rPr lang="en-US" sz="800" dirty="0"/>
              <a:t>[2] </a:t>
            </a:r>
            <a:r>
              <a:rPr lang="ru-RU" sz="800" dirty="0" err="1"/>
              <a:t>Цисар</a:t>
            </a:r>
            <a:r>
              <a:rPr lang="ru-RU" sz="800" dirty="0"/>
              <a:t> В.П.</a:t>
            </a:r>
            <a:r>
              <a:rPr lang="en-US" sz="800" dirty="0"/>
              <a:t> </a:t>
            </a:r>
            <a:r>
              <a:rPr lang="ru-RU" sz="800" dirty="0"/>
              <a:t>и др. // Вопросы атомной науки и техники // Серия: Физика радиационных повреждений и радиационное материаловедение </a:t>
            </a:r>
            <a:r>
              <a:rPr lang="ru-RU" sz="800" dirty="0" err="1"/>
              <a:t>Вып</a:t>
            </a:r>
            <a:r>
              <a:rPr lang="ru-RU" sz="800" dirty="0"/>
              <a:t>. 90, 2007. – C. 155-159.</a:t>
            </a:r>
          </a:p>
          <a:p>
            <a:endParaRPr lang="en-US" sz="800" dirty="0"/>
          </a:p>
          <a:p>
            <a:r>
              <a:rPr lang="en-US" sz="800" dirty="0"/>
              <a:t>[3] Parkinson G. S. //Surface Science Reports. – 2016. – Т. 71. – №. 1. – P. 272-365.</a:t>
            </a:r>
            <a:endParaRPr lang="ru-RU" sz="800" dirty="0"/>
          </a:p>
          <a:p>
            <a:endParaRPr lang="ru-RU" sz="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/>
        </p:nvSpPr>
        <p:spPr>
          <a:xfrm>
            <a:off x="1039875" y="202425"/>
            <a:ext cx="70644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Окисление стали под облучением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338" y="1111918"/>
            <a:ext cx="2202475" cy="15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013" y="1105292"/>
            <a:ext cx="1039800" cy="1068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5812" y="1105292"/>
            <a:ext cx="1039800" cy="1028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7477" y="2976337"/>
            <a:ext cx="1055173" cy="106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8118" y="2975641"/>
            <a:ext cx="1055172" cy="106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05039" y="3143568"/>
            <a:ext cx="1401750" cy="9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1039813" y="2627668"/>
            <a:ext cx="35322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Схематическая иллюстрация экспериментальной установки ICE-I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4602088" y="2191017"/>
            <a:ext cx="3379800" cy="36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Montserrat"/>
                <a:ea typeface="Montserrat"/>
                <a:cs typeface="Montserrat"/>
                <a:sym typeface="Montserrat"/>
              </a:rPr>
              <a:t>                         а                                                б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Montserrat"/>
                <a:ea typeface="Montserrat"/>
                <a:cs typeface="Montserrat"/>
                <a:sym typeface="Montserrat"/>
              </a:rPr>
              <a:t>а – сторона пучка; б – сторона теплоносителя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Montserrat"/>
                <a:ea typeface="Montserrat"/>
                <a:cs typeface="Montserrat"/>
                <a:sym typeface="Montserrat"/>
              </a:rPr>
              <a:t>Изображение образца после испытаний 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4694188" y="3991642"/>
            <a:ext cx="3379800" cy="36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Montserrat"/>
                <a:ea typeface="Montserrat"/>
                <a:cs typeface="Montserrat"/>
                <a:sym typeface="Montserrat"/>
              </a:rPr>
              <a:t>                         а                                                 б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Montserrat"/>
                <a:ea typeface="Montserrat"/>
                <a:cs typeface="Montserrat"/>
                <a:sym typeface="Montserrat"/>
              </a:rPr>
              <a:t>а – не облученная зона; б – облученная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Montserrat"/>
                <a:ea typeface="Montserrat"/>
                <a:cs typeface="Montserrat"/>
                <a:sym typeface="Montserrat"/>
              </a:rPr>
              <a:t>Сечение SEM-изображения многослойной оксидной структуры в образце  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1048088" y="4270568"/>
            <a:ext cx="35322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Отслоение оксидного слоя от поверхности образца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8104125" y="1395799"/>
            <a:ext cx="1039800" cy="393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BF86C-26B5-4576-A887-AE448A7AA774}"/>
              </a:ext>
            </a:extLst>
          </p:cNvPr>
          <p:cNvSpPr txBox="1"/>
          <p:nvPr/>
        </p:nvSpPr>
        <p:spPr>
          <a:xfrm>
            <a:off x="1059050" y="4825864"/>
            <a:ext cx="702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Qvist</a:t>
            </a:r>
            <a:r>
              <a:rPr lang="en-US" sz="800" dirty="0"/>
              <a:t> S. et al. Nuclear Instruments and Methods in Physics Research Section A: Accelerators, Spectrometers, Detectors and Associated Equipment. – 2013. – Т. 698. – С. 98-105.</a:t>
            </a:r>
            <a:endParaRPr lang="ru-RU" sz="800" dirty="0"/>
          </a:p>
          <a:p>
            <a:endParaRPr lang="ru-RU" sz="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940</Words>
  <Application>Microsoft Office PowerPoint</Application>
  <PresentationFormat>Экран (16:9)</PresentationFormat>
  <Paragraphs>254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Lato</vt:lpstr>
      <vt:lpstr>Montserrat SemiBold</vt:lpstr>
      <vt:lpstr>Arial</vt:lpstr>
      <vt:lpstr>Montserrat</vt:lpstr>
      <vt:lpstr>Focus</vt:lpstr>
      <vt:lpstr>Компьютерное моделирование образования и роста оксидной пленки на поверхности ферритно-мартенситной стали под действием облучения</vt:lpstr>
      <vt:lpstr>Постановка задачи</vt:lpstr>
      <vt:lpstr> </vt:lpstr>
      <vt:lpstr>Презентация PowerPoint</vt:lpstr>
      <vt:lpstr>Теоретическое изучение особенностей взаимодействия кислорода с поверхностью ферритно-мартенситной стали, на начальных стадиях образования оксидной пленки на поверхности металла и возможных эффектов влияния облучения на этот процесс. </vt:lpstr>
      <vt:lpstr>Презентация PowerPoint</vt:lpstr>
      <vt:lpstr>Теория и эксперимент</vt:lpstr>
      <vt:lpstr>Презентация PowerPoint</vt:lpstr>
      <vt:lpstr>Презентация PowerPoint</vt:lpstr>
      <vt:lpstr>Методология</vt:lpstr>
      <vt:lpstr>Презентация PowerPoint</vt:lpstr>
      <vt:lpstr>Презентация PowerPoint</vt:lpstr>
      <vt:lpstr>Компьютерный эксперимент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Компьютерное моделирование образования и роста оксидной пленки на поверхности ферритно-мартенситной стали под действием облучения</dc:title>
  <dc:creator>N L</dc:creator>
  <cp:lastModifiedBy>Никита Лужанский</cp:lastModifiedBy>
  <cp:revision>7</cp:revision>
  <dcterms:modified xsi:type="dcterms:W3CDTF">2018-07-02T19:10:00Z</dcterms:modified>
</cp:coreProperties>
</file>